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4" r:id="rId2"/>
    <p:sldId id="266" r:id="rId3"/>
    <p:sldId id="267" r:id="rId4"/>
    <p:sldId id="285" r:id="rId5"/>
    <p:sldId id="263" r:id="rId6"/>
    <p:sldId id="280" r:id="rId7"/>
    <p:sldId id="258" r:id="rId8"/>
    <p:sldId id="259" r:id="rId9"/>
    <p:sldId id="260" r:id="rId10"/>
    <p:sldId id="279" r:id="rId11"/>
    <p:sldId id="261" r:id="rId12"/>
    <p:sldId id="308" r:id="rId13"/>
    <p:sldId id="310" r:id="rId14"/>
    <p:sldId id="288" r:id="rId15"/>
    <p:sldId id="286" r:id="rId16"/>
    <p:sldId id="281" r:id="rId17"/>
    <p:sldId id="276" r:id="rId18"/>
    <p:sldId id="269" r:id="rId19"/>
    <p:sldId id="270" r:id="rId20"/>
    <p:sldId id="268" r:id="rId21"/>
    <p:sldId id="272" r:id="rId22"/>
    <p:sldId id="283" r:id="rId23"/>
    <p:sldId id="284" r:id="rId24"/>
    <p:sldId id="274" r:id="rId25"/>
    <p:sldId id="273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74506" autoAdjust="0"/>
  </p:normalViewPr>
  <p:slideViewPr>
    <p:cSldViewPr snapToGrid="0">
      <p:cViewPr varScale="1">
        <p:scale>
          <a:sx n="54" d="100"/>
          <a:sy n="54" d="100"/>
        </p:scale>
        <p:origin x="1016" y="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B61F-7260-4F5C-8780-D5AE89CD5B3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7F2B8-695E-4A98-A29C-084BBACA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Impactul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asupra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centrelor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Hemodializa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hemodalizati</a:t>
            </a:r>
            <a:r>
              <a:rPr lang="en-US" baseline="0" dirty="0" smtClean="0"/>
              <a:t> nu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foarte</a:t>
            </a:r>
            <a:r>
              <a:rPr lang="en-US" baseline="0" dirty="0" smtClean="0"/>
              <a:t> bine </a:t>
            </a:r>
            <a:r>
              <a:rPr lang="en-US" baseline="0" dirty="0" err="1" smtClean="0"/>
              <a:t>cunoscut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7D71F-FF1B-477A-ACFF-A9D8B15317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69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primul</a:t>
            </a:r>
            <a:r>
              <a:rPr lang="en-US" baseline="0" dirty="0" smtClean="0"/>
              <a:t> rand cum </a:t>
            </a:r>
            <a:r>
              <a:rPr lang="en-US" baseline="0" dirty="0" err="1" smtClean="0"/>
              <a:t>putem</a:t>
            </a:r>
            <a:r>
              <a:rPr lang="en-US" baseline="0" dirty="0" smtClean="0"/>
              <a:t> reduce </a:t>
            </a:r>
            <a:r>
              <a:rPr lang="en-US" baseline="0" dirty="0" err="1" smtClean="0"/>
              <a:t>transmisia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centrele</a:t>
            </a:r>
            <a:r>
              <a:rPr lang="en-US" baseline="0" dirty="0" smtClean="0"/>
              <a:t> de HD? </a:t>
            </a:r>
            <a:r>
              <a:rPr lang="en-US" baseline="0" dirty="0" err="1" smtClean="0"/>
              <a:t>Acest</a:t>
            </a:r>
            <a:r>
              <a:rPr lang="en-US" baseline="0" dirty="0" smtClean="0"/>
              <a:t> review from ERA EDTA ne </a:t>
            </a:r>
            <a:r>
              <a:rPr lang="en-US" baseline="0" dirty="0" err="1" smtClean="0"/>
              <a:t>furnizeaza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recomandari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ceea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preventia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atenuarea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precum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izolarea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epidemiei</a:t>
            </a:r>
            <a:r>
              <a:rPr lang="en-US" baseline="0" dirty="0" smtClean="0"/>
              <a:t> COVID- 19 in </a:t>
            </a:r>
            <a:r>
              <a:rPr lang="en-US" baseline="0" dirty="0" err="1" smtClean="0"/>
              <a:t>centrele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hemodializa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Managementul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afectati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catre</a:t>
            </a:r>
            <a:r>
              <a:rPr lang="en-US" baseline="0" dirty="0" smtClean="0"/>
              <a:t> COVID 19 </a:t>
            </a:r>
            <a:r>
              <a:rPr lang="en-US" baseline="0" dirty="0" err="1" smtClean="0"/>
              <a:t>trebuie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protocoale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stricte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minimalizare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riscului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ceilalti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personalul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centrului</a:t>
            </a:r>
            <a:r>
              <a:rPr lang="en-US" baseline="0" dirty="0" smtClean="0"/>
              <a:t>. In </a:t>
            </a:r>
            <a:r>
              <a:rPr lang="en-US" baseline="0" dirty="0" err="1" smtClean="0"/>
              <a:t>ceea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recomandarile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personalul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centrului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acestea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implica</a:t>
            </a:r>
            <a:r>
              <a:rPr lang="en-US" baseline="0" dirty="0" smtClean="0"/>
              <a:t> training in </a:t>
            </a:r>
            <a:r>
              <a:rPr lang="en-US" baseline="0" dirty="0" err="1" smtClean="0"/>
              <a:t>ceea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epidemia</a:t>
            </a:r>
            <a:r>
              <a:rPr lang="en-US" baseline="0" dirty="0" smtClean="0"/>
              <a:t> de COVID 19, </a:t>
            </a:r>
            <a:r>
              <a:rPr lang="en-US" baseline="0" dirty="0" err="1" smtClean="0"/>
              <a:t>metodele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preventie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ghiduri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practica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actualizate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precum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training in </a:t>
            </a:r>
            <a:r>
              <a:rPr lang="en-US" baseline="0" dirty="0" err="1" smtClean="0"/>
              <a:t>ceea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echipamentului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protectie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Automonitorizarea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simptomelor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autoizolarea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caz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simptomatologie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sugestiva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ceea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recomandarile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acestea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includ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distantarea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sociala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instructajul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ceea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igiena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mainilor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igiena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respiratorie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monitorizarea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temperaturii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corporale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inceputul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sfarsitul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sedintei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recunoasterea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izolarea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care </a:t>
            </a:r>
            <a:r>
              <a:rPr lang="en-US" baseline="0" dirty="0" err="1" smtClean="0"/>
              <a:t>prezita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simptomatologie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respiratorie</a:t>
            </a:r>
            <a:r>
              <a:rPr lang="en-US" baseline="0" dirty="0" smtClean="0"/>
              <a:t>. Ideal </a:t>
            </a:r>
            <a:r>
              <a:rPr lang="en-US" baseline="0" dirty="0" err="1" smtClean="0"/>
              <a:t>acestia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</a:t>
            </a:r>
            <a:r>
              <a:rPr lang="en-US" baseline="0" dirty="0" smtClean="0"/>
              <a:t> face </a:t>
            </a:r>
            <a:r>
              <a:rPr lang="en-US" baseline="0" dirty="0" err="1" smtClean="0"/>
              <a:t>sedintele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</a:t>
            </a:r>
            <a:r>
              <a:rPr lang="en-US" baseline="0" dirty="0" smtClean="0"/>
              <a:t>-o </a:t>
            </a:r>
            <a:r>
              <a:rPr lang="en-US" baseline="0" dirty="0" err="1" smtClean="0"/>
              <a:t>incapere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separata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izolata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ceilalti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intr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separata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sfarsitul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programului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excluderea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infectiei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trebui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poarte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masca</a:t>
            </a:r>
            <a:r>
              <a:rPr lang="en-US" baseline="0" dirty="0" smtClean="0"/>
              <a:t> tot </a:t>
            </a:r>
            <a:r>
              <a:rPr lang="en-US" baseline="0" dirty="0" err="1" smtClean="0"/>
              <a:t>timpul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Pacientii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infectii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confirmate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trezuie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izolati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</a:t>
            </a:r>
            <a:r>
              <a:rPr lang="en-US" baseline="0" dirty="0" smtClean="0"/>
              <a:t> o camera de </a:t>
            </a:r>
            <a:r>
              <a:rPr lang="en-US" baseline="0" dirty="0" err="1" smtClean="0"/>
              <a:t>izolare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li se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asigura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sedinta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hemodializa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</a:t>
            </a:r>
            <a:r>
              <a:rPr lang="en-US" baseline="0" dirty="0" smtClean="0"/>
              <a:t>-o </a:t>
            </a:r>
            <a:r>
              <a:rPr lang="en-US" baseline="0" dirty="0" err="1" smtClean="0"/>
              <a:t>unitate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spitaliceasca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Personalul</a:t>
            </a:r>
            <a:r>
              <a:rPr lang="en-US" baseline="0" dirty="0" smtClean="0"/>
              <a:t> medical care se </a:t>
            </a:r>
            <a:r>
              <a:rPr lang="en-US" baseline="0" dirty="0" err="1" smtClean="0"/>
              <a:t>ocupa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acesti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trebuie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fie </a:t>
            </a:r>
            <a:r>
              <a:rPr lang="en-US" baseline="0" dirty="0" err="1" smtClean="0"/>
              <a:t>echipati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echipament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protectie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Autorii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atentia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asupra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preventiei</a:t>
            </a:r>
            <a:r>
              <a:rPr lang="en-US" baseline="0" dirty="0" smtClean="0"/>
              <a:t> care </a:t>
            </a:r>
            <a:r>
              <a:rPr lang="en-US" baseline="0" dirty="0" err="1" smtClean="0"/>
              <a:t>joaca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rol</a:t>
            </a:r>
            <a:r>
              <a:rPr lang="en-US" baseline="0" dirty="0" smtClean="0"/>
              <a:t> important in </a:t>
            </a:r>
            <a:r>
              <a:rPr lang="en-US" baseline="0" dirty="0" err="1" smtClean="0"/>
              <a:t>controlul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epidemiei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minimizarea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impactului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asupra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populatiei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pacienti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hemodializati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22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 </a:t>
            </a:r>
            <a:r>
              <a:rPr lang="en-US" baseline="0" dirty="0" err="1" smtClean="0"/>
              <a:t>asemenea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Centrul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Preventie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Control al </a:t>
            </a:r>
            <a:r>
              <a:rPr lang="en-US" baseline="0" dirty="0" err="1" smtClean="0"/>
              <a:t>Bolilor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realizat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ghid</a:t>
            </a:r>
            <a:r>
              <a:rPr lang="en-US" baseline="0" dirty="0" smtClean="0"/>
              <a:t> oficial care </a:t>
            </a:r>
            <a:r>
              <a:rPr lang="en-US" baseline="0" dirty="0" err="1" smtClean="0"/>
              <a:t>poate</a:t>
            </a:r>
            <a:r>
              <a:rPr lang="en-US" baseline="0" dirty="0" smtClean="0"/>
              <a:t> fi </a:t>
            </a:r>
            <a:r>
              <a:rPr lang="en-US" baseline="0" dirty="0" err="1" smtClean="0"/>
              <a:t>accesat</a:t>
            </a:r>
            <a:r>
              <a:rPr lang="en-US" baseline="0" dirty="0" smtClean="0"/>
              <a:t> liber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site-</a:t>
            </a:r>
            <a:r>
              <a:rPr lang="en-US" baseline="0" dirty="0" err="1" smtClean="0"/>
              <a:t>urile</a:t>
            </a:r>
            <a:r>
              <a:rPr lang="en-US" baseline="0" dirty="0" smtClean="0"/>
              <a:t> CDC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ASN.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0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 </a:t>
            </a:r>
            <a:r>
              <a:rPr lang="en-US" baseline="0" dirty="0" err="1" smtClean="0"/>
              <a:t>asemenea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editorialul</a:t>
            </a:r>
            <a:r>
              <a:rPr lang="en-US" baseline="0" dirty="0" smtClean="0"/>
              <a:t> din AJKD a </a:t>
            </a:r>
            <a:r>
              <a:rPr lang="en-US" baseline="0" dirty="0" err="1" smtClean="0"/>
              <a:t>detaliat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masurile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prezente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acest</a:t>
            </a:r>
            <a:r>
              <a:rPr lang="en-US" baseline="0" dirty="0" smtClean="0"/>
              <a:t> moment in </a:t>
            </a:r>
            <a:r>
              <a:rPr lang="en-US" baseline="0" dirty="0" err="1" smtClean="0"/>
              <a:t>literatura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ceea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coordonarea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centrelor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hemodializa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acest</a:t>
            </a:r>
            <a:r>
              <a:rPr lang="en-US" baseline="0" dirty="0" smtClean="0"/>
              <a:t> context epidemiologic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le-au au </a:t>
            </a:r>
            <a:r>
              <a:rPr lang="en-US" baseline="0" dirty="0" err="1" smtClean="0"/>
              <a:t>impartit</a:t>
            </a:r>
            <a:r>
              <a:rPr lang="en-US" baseline="0" dirty="0" smtClean="0"/>
              <a:t> in 4 </a:t>
            </a:r>
            <a:r>
              <a:rPr lang="en-US" baseline="0" dirty="0" err="1" smtClean="0"/>
              <a:t>mari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grupuri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9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 </a:t>
            </a:r>
            <a:r>
              <a:rPr lang="en-US" baseline="0" dirty="0" err="1" smtClean="0"/>
              <a:t>asemenea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Centrul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Preventie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Control al </a:t>
            </a:r>
            <a:r>
              <a:rPr lang="en-US" baseline="0" dirty="0" err="1" smtClean="0"/>
              <a:t>Bolilor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realizat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ghid</a:t>
            </a:r>
            <a:r>
              <a:rPr lang="en-US" baseline="0" dirty="0" smtClean="0"/>
              <a:t> official care </a:t>
            </a:r>
            <a:r>
              <a:rPr lang="en-US" baseline="0" dirty="0" err="1" smtClean="0"/>
              <a:t>poate</a:t>
            </a:r>
            <a:r>
              <a:rPr lang="en-US" baseline="0" dirty="0" smtClean="0"/>
              <a:t> fi </a:t>
            </a:r>
            <a:r>
              <a:rPr lang="en-US" baseline="0" dirty="0" err="1" smtClean="0"/>
              <a:t>accesat</a:t>
            </a:r>
            <a:r>
              <a:rPr lang="en-US" baseline="0" dirty="0" smtClean="0"/>
              <a:t> liber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site-</a:t>
            </a:r>
            <a:r>
              <a:rPr lang="en-US" baseline="0" dirty="0" err="1" smtClean="0"/>
              <a:t>urile</a:t>
            </a:r>
            <a:r>
              <a:rPr lang="en-US" baseline="0" dirty="0" smtClean="0"/>
              <a:t> CDC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ASN.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9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Lipsa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 </a:t>
            </a:r>
            <a:r>
              <a:rPr lang="en-US" dirty="0" err="1" smtClean="0"/>
              <a:t>adecvate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populatia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generala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atat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nefrologici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transplantati</a:t>
            </a:r>
            <a:r>
              <a:rPr lang="en-US" baseline="0" dirty="0" smtClean="0"/>
              <a:t>, ne </a:t>
            </a:r>
            <a:r>
              <a:rPr lang="en-US" baseline="0" dirty="0" err="1" smtClean="0"/>
              <a:t>lasa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zona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dezbaterilor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ceea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managementul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bolii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acesti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precum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abordarea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terapeutica</a:t>
            </a:r>
            <a:r>
              <a:rPr lang="en-US" baseline="0" dirty="0" smtClean="0"/>
              <a:t>. Brescia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doua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afectata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zona</a:t>
            </a:r>
            <a:r>
              <a:rPr lang="en-US" baseline="0" dirty="0" smtClean="0"/>
              <a:t> in Bergamo, </a:t>
            </a:r>
            <a:r>
              <a:rPr lang="en-US" baseline="0" dirty="0" err="1" smtClean="0"/>
              <a:t>iar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experienta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acestora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sustine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rezultatele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publicate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chinezi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ceea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cursul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putin</a:t>
            </a:r>
            <a:r>
              <a:rPr lang="en-US" baseline="0" dirty="0" smtClean="0"/>
              <a:t> sever a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, comparative nu </a:t>
            </a:r>
            <a:r>
              <a:rPr lang="en-US" baseline="0" dirty="0" err="1" smtClean="0"/>
              <a:t>numai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transplantati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fata de </a:t>
            </a:r>
            <a:r>
              <a:rPr lang="en-US" baseline="0" dirty="0" err="1" smtClean="0"/>
              <a:t>populatia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generala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Grupul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lucru</a:t>
            </a:r>
            <a:r>
              <a:rPr lang="en-US" baseline="0" dirty="0" smtClean="0"/>
              <a:t> din Brescia a </a:t>
            </a:r>
            <a:r>
              <a:rPr lang="en-US" baseline="0" dirty="0" err="1" smtClean="0"/>
              <a:t>adaptat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Ghidul</a:t>
            </a:r>
            <a:r>
              <a:rPr lang="en-US" baseline="0" dirty="0" smtClean="0"/>
              <a:t> de management al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cu COVID 19 la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transplantati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2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necesar</a:t>
            </a:r>
            <a:r>
              <a:rPr lang="en-US" baseline="0" dirty="0" smtClean="0"/>
              <a:t> un plan logistic in </a:t>
            </a:r>
            <a:r>
              <a:rPr lang="en-US" baseline="0" dirty="0" err="1" smtClean="0"/>
              <a:t>mangementul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acestei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urgente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anume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regandirea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protocoalelor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infectie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izolarea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) cu </a:t>
            </a:r>
            <a:r>
              <a:rPr lang="en-US" baseline="0" dirty="0" err="1" smtClean="0"/>
              <a:t>nevoie</a:t>
            </a:r>
            <a:r>
              <a:rPr lang="en-US" baseline="0" dirty="0" smtClean="0"/>
              <a:t> care tin strict de </a:t>
            </a:r>
            <a:r>
              <a:rPr lang="en-US" baseline="0" dirty="0" err="1" smtClean="0"/>
              <a:t>specialitatea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nefrologica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necesitatea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hemodializa</a:t>
            </a:r>
            <a:r>
              <a:rPr lang="en-US" baseline="0" dirty="0" smtClean="0"/>
              <a:t>). De </a:t>
            </a:r>
            <a:r>
              <a:rPr lang="en-US" baseline="0" dirty="0" err="1" smtClean="0"/>
              <a:t>asemenea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prezinta</a:t>
            </a:r>
            <a:r>
              <a:rPr lang="en-US" baseline="0" dirty="0" smtClean="0"/>
              <a:t> un model organizational al </a:t>
            </a:r>
            <a:r>
              <a:rPr lang="en-US" baseline="0" dirty="0" err="1" smtClean="0"/>
              <a:t>institutiei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implementat</a:t>
            </a:r>
            <a:r>
              <a:rPr lang="en-US" baseline="0" dirty="0" smtClean="0"/>
              <a:t> cu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6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Pacientii</a:t>
            </a:r>
            <a:r>
              <a:rPr lang="en-US" baseline="0" dirty="0" smtClean="0"/>
              <a:t> HD </a:t>
            </a:r>
            <a:r>
              <a:rPr lang="en-US" baseline="0" dirty="0" err="1" smtClean="0"/>
              <a:t>asimptomatici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forme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usoare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boala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posibil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izolare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domiciliu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lucru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compatibil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asigurarea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transportului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acesti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trebuie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poarte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permanenta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78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Experienta</a:t>
            </a:r>
            <a:r>
              <a:rPr lang="en-US" dirty="0" smtClean="0"/>
              <a:t> </a:t>
            </a:r>
            <a:r>
              <a:rPr lang="en-US" dirty="0" err="1" smtClean="0"/>
              <a:t>celor</a:t>
            </a:r>
            <a:r>
              <a:rPr lang="en-US" dirty="0" smtClean="0"/>
              <a:t> din</a:t>
            </a:r>
            <a:r>
              <a:rPr lang="en-US" baseline="0" dirty="0" smtClean="0"/>
              <a:t> Brescia, </a:t>
            </a:r>
            <a:r>
              <a:rPr lang="en-US" baseline="0" dirty="0" err="1" smtClean="0"/>
              <a:t>desi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limitata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sugereaza</a:t>
            </a:r>
            <a:r>
              <a:rPr lang="en-US" baseline="0" dirty="0" smtClean="0"/>
              <a:t> un outcome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bun al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transplantati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infectati</a:t>
            </a:r>
            <a:r>
              <a:rPr lang="en-US" baseline="0" dirty="0" smtClean="0"/>
              <a:t> cu COVID-19 care au </a:t>
            </a:r>
            <a:r>
              <a:rPr lang="en-US" baseline="0" dirty="0" err="1" smtClean="0"/>
              <a:t>fost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tratati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sectia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nefrologie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comparativ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grupul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celor</a:t>
            </a:r>
            <a:r>
              <a:rPr lang="en-US" baseline="0" dirty="0" smtClean="0"/>
              <a:t> care au </a:t>
            </a:r>
            <a:r>
              <a:rPr lang="en-US" baseline="0" dirty="0" err="1" smtClean="0"/>
              <a:t>fost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tratati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sectiile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speciale</a:t>
            </a:r>
            <a:r>
              <a:rPr lang="en-US" baseline="0" dirty="0" smtClean="0"/>
              <a:t> COVID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primit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consultatie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intrucat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observatiile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preliminare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arata</a:t>
            </a:r>
            <a:r>
              <a:rPr lang="en-US" baseline="0" dirty="0" smtClean="0"/>
              <a:t> ca </a:t>
            </a:r>
            <a:r>
              <a:rPr lang="en-US" baseline="0" dirty="0" err="1" smtClean="0"/>
              <a:t>boala</a:t>
            </a:r>
            <a:r>
              <a:rPr lang="en-US" baseline="0" dirty="0" smtClean="0"/>
              <a:t> are o </a:t>
            </a:r>
            <a:r>
              <a:rPr lang="en-US" baseline="0" dirty="0" err="1" smtClean="0"/>
              <a:t>evolutie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severa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aceasta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categorie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pacienti</a:t>
            </a:r>
            <a:r>
              <a:rPr lang="en-US" baseline="0" dirty="0" smtClean="0"/>
              <a:t>, cu </a:t>
            </a:r>
            <a:r>
              <a:rPr lang="en-US" baseline="0" dirty="0" err="1" smtClean="0"/>
              <a:t>situatii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amenintatoare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viata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8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cazurile</a:t>
            </a:r>
            <a:r>
              <a:rPr lang="en-US" dirty="0" smtClean="0"/>
              <a:t> </a:t>
            </a:r>
            <a:r>
              <a:rPr lang="en-US" dirty="0" err="1" smtClean="0"/>
              <a:t>asimptomatice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usoare</a:t>
            </a:r>
            <a:r>
              <a:rPr lang="en-US" dirty="0" smtClean="0"/>
              <a:t> de </a:t>
            </a:r>
            <a:r>
              <a:rPr lang="en-US" dirty="0" err="1" smtClean="0"/>
              <a:t>boale</a:t>
            </a:r>
            <a:r>
              <a:rPr lang="en-US" dirty="0" smtClean="0"/>
              <a:t>, </a:t>
            </a:r>
            <a:r>
              <a:rPr lang="en-US" dirty="0" err="1" smtClean="0"/>
              <a:t>bazat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ratiunea</a:t>
            </a:r>
            <a:r>
              <a:rPr lang="en-US" dirty="0" smtClean="0"/>
              <a:t> </a:t>
            </a:r>
            <a:r>
              <a:rPr lang="en-US" dirty="0" err="1" smtClean="0"/>
              <a:t>clinica</a:t>
            </a:r>
            <a:r>
              <a:rPr lang="en-US" dirty="0" smtClean="0"/>
              <a:t>, se </a:t>
            </a:r>
            <a:r>
              <a:rPr lang="en-US" dirty="0" err="1" smtClean="0"/>
              <a:t>poate</a:t>
            </a:r>
            <a:r>
              <a:rPr lang="en-US" dirty="0" smtClean="0"/>
              <a:t> decide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spitalizarea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managementul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domiciliu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izolati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domiciliu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monitorizarea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temperaturii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saturatiei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periferice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oxigenului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comunicarea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zilnica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centrul</a:t>
            </a:r>
            <a:r>
              <a:rPr lang="en-US" baseline="0" dirty="0" smtClean="0"/>
              <a:t> de transplant.</a:t>
            </a:r>
          </a:p>
          <a:p>
            <a:r>
              <a:rPr lang="en-US" baseline="0" dirty="0" smtClean="0"/>
              <a:t>NOTE: </a:t>
            </a:r>
            <a:r>
              <a:rPr lang="en-US" baseline="0" dirty="0" err="1" smtClean="0"/>
              <a:t>Daca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evolutia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favorabila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desi</a:t>
            </a:r>
            <a:r>
              <a:rPr lang="en-US" baseline="0" dirty="0" smtClean="0"/>
              <a:t> nu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date </a:t>
            </a:r>
            <a:r>
              <a:rPr lang="en-US" baseline="0" dirty="0" err="1" smtClean="0"/>
              <a:t>suficiente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despre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timingul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metodele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reintroducere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terapiei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imunosupresoare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abordarea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autorilor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se reintroduce </a:t>
            </a:r>
            <a:r>
              <a:rPr lang="en-US" baseline="0" dirty="0" err="1" smtClean="0"/>
              <a:t>inhibitorul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calcineurina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jumatate</a:t>
            </a:r>
            <a:r>
              <a:rPr lang="en-US" baseline="0" dirty="0" smtClean="0"/>
              <a:t> din </a:t>
            </a:r>
            <a:r>
              <a:rPr lang="en-US" baseline="0" dirty="0" err="1" smtClean="0"/>
              <a:t>doza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anterioara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dupa</a:t>
            </a:r>
            <a:r>
              <a:rPr lang="en-US" baseline="0" dirty="0" smtClean="0"/>
              <a:t> 15 </a:t>
            </a:r>
            <a:r>
              <a:rPr lang="en-US" baseline="0" dirty="0" err="1" smtClean="0"/>
              <a:t>zile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disparitia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simpt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negativarea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exudatului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atingerea</a:t>
            </a:r>
            <a:r>
              <a:rPr lang="en-US" baseline="0" dirty="0" smtClean="0"/>
              <a:t> gradual a….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functie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caz</a:t>
            </a:r>
            <a:r>
              <a:rPr lang="en-US" baseline="0" dirty="0" smtClean="0"/>
              <a:t>, se </a:t>
            </a:r>
            <a:r>
              <a:rPr lang="en-US" baseline="0" dirty="0" err="1" smtClean="0"/>
              <a:t>poate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discutie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reinitierea</a:t>
            </a:r>
            <a:r>
              <a:rPr lang="en-US" baseline="0" dirty="0" smtClean="0"/>
              <a:t> MMF, </a:t>
            </a:r>
            <a:r>
              <a:rPr lang="en-US" baseline="0" dirty="0" err="1" smtClean="0"/>
              <a:t>aza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inhib</a:t>
            </a:r>
            <a:r>
              <a:rPr lang="en-US" baseline="0" dirty="0" smtClean="0"/>
              <a:t> de m 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1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Deci</a:t>
            </a:r>
            <a:r>
              <a:rPr lang="en-US" baseline="0" dirty="0" smtClean="0"/>
              <a:t>…care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particularitatea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trebui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ii </a:t>
            </a:r>
            <a:r>
              <a:rPr lang="en-US" baseline="0" dirty="0" err="1" smtClean="0"/>
              <a:t>avem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vedere</a:t>
            </a:r>
            <a:r>
              <a:rPr lang="en-US" baseline="0" dirty="0" smtClean="0"/>
              <a:t> in detrimental </a:t>
            </a:r>
            <a:r>
              <a:rPr lang="en-US" baseline="0" dirty="0" err="1" smtClean="0"/>
              <a:t>altor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boli</a:t>
            </a:r>
            <a:r>
              <a:rPr lang="en-US" baseline="0" dirty="0" smtClean="0"/>
              <a:t> cornice? – in general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varstnici</a:t>
            </a:r>
            <a:r>
              <a:rPr lang="en-US" baseline="0" dirty="0" smtClean="0"/>
              <a:t>, care au </a:t>
            </a:r>
            <a:r>
              <a:rPr lang="en-US" baseline="0" dirty="0" err="1" smtClean="0"/>
              <a:t>comorbiditati</a:t>
            </a:r>
            <a:r>
              <a:rPr lang="en-US" baseline="0" dirty="0" smtClean="0"/>
              <a:t>- cv, </a:t>
            </a:r>
            <a:r>
              <a:rPr lang="en-US" baseline="0" dirty="0" err="1" smtClean="0"/>
              <a:t>diabet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afectiuni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pulmonare</a:t>
            </a:r>
            <a:r>
              <a:rPr lang="en-US" baseline="0" dirty="0" smtClean="0"/>
              <a:t>;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formeaza</a:t>
            </a:r>
            <a:r>
              <a:rPr lang="en-US" baseline="0" dirty="0" smtClean="0"/>
              <a:t> un cluster </a:t>
            </a:r>
            <a:r>
              <a:rPr lang="en-US" baseline="0" dirty="0" err="1" smtClean="0"/>
              <a:t>heterogen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larga</a:t>
            </a:r>
            <a:r>
              <a:rPr lang="en-US" baseline="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distribuiti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diferite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centre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locatii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</a:t>
            </a:r>
            <a:r>
              <a:rPr lang="en-US" baseline="0" dirty="0" smtClean="0"/>
              <a:t>-un </a:t>
            </a:r>
            <a:r>
              <a:rPr lang="en-US" baseline="0" dirty="0" err="1" smtClean="0"/>
              <a:t>oras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</a:t>
            </a:r>
            <a:r>
              <a:rPr lang="en-US" baseline="0" dirty="0" smtClean="0"/>
              <a:t> care se </a:t>
            </a:r>
            <a:r>
              <a:rPr lang="en-US" baseline="0" dirty="0" err="1" smtClean="0"/>
              <a:t>deplaseaza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intrucat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dupa</a:t>
            </a:r>
            <a:r>
              <a:rPr lang="en-US" baseline="0" dirty="0" smtClean="0"/>
              <a:t> cum bine </a:t>
            </a:r>
            <a:r>
              <a:rPr lang="en-US" baseline="0" dirty="0" err="1" smtClean="0"/>
              <a:t>stiu</a:t>
            </a:r>
            <a:r>
              <a:rPr lang="en-US" baseline="0" dirty="0" smtClean="0"/>
              <a:t> de 3 </a:t>
            </a:r>
            <a:r>
              <a:rPr lang="en-US" baseline="0" dirty="0" err="1" smtClean="0"/>
              <a:t>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saptamana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 un circuit care </a:t>
            </a:r>
            <a:r>
              <a:rPr lang="en-US" baseline="0" dirty="0" err="1" smtClean="0"/>
              <a:t>implica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centru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spital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locul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resedinta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 </a:t>
            </a:r>
            <a:r>
              <a:rPr lang="en-US" baseline="0" dirty="0" err="1" smtClean="0"/>
              <a:t>obicei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sedinta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dializa</a:t>
            </a:r>
            <a:r>
              <a:rPr lang="en-US" baseline="0" dirty="0" smtClean="0"/>
              <a:t> se tine </a:t>
            </a:r>
            <a:r>
              <a:rPr lang="en-US" baseline="0" dirty="0" err="1" smtClean="0"/>
              <a:t>intr</a:t>
            </a:r>
            <a:r>
              <a:rPr lang="en-US" baseline="0" dirty="0" smtClean="0"/>
              <a:t>-un </a:t>
            </a:r>
            <a:r>
              <a:rPr lang="en-US" baseline="0" dirty="0" err="1" smtClean="0"/>
              <a:t>spatiu</a:t>
            </a:r>
            <a:r>
              <a:rPr lang="en-US" baseline="0" dirty="0" smtClean="0"/>
              <a:t> mare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Sistemul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imunitar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afectat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contacteaza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infectia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reprezinta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sursa</a:t>
            </a:r>
            <a:r>
              <a:rPr lang="en-US" baseline="0" dirty="0" smtClean="0"/>
              <a:t> potential de </a:t>
            </a:r>
            <a:r>
              <a:rPr lang="en-US" baseline="0" dirty="0" err="1" smtClean="0"/>
              <a:t>infectie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mobila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83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cazurile</a:t>
            </a:r>
            <a:r>
              <a:rPr lang="en-US" dirty="0" smtClean="0"/>
              <a:t> </a:t>
            </a:r>
            <a:r>
              <a:rPr lang="en-US" dirty="0" err="1" smtClean="0"/>
              <a:t>asimptomatice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usoare</a:t>
            </a:r>
            <a:r>
              <a:rPr lang="en-US" dirty="0" smtClean="0"/>
              <a:t> de </a:t>
            </a:r>
            <a:r>
              <a:rPr lang="en-US" dirty="0" err="1" smtClean="0"/>
              <a:t>boale</a:t>
            </a:r>
            <a:r>
              <a:rPr lang="en-US" dirty="0" smtClean="0"/>
              <a:t>, </a:t>
            </a:r>
            <a:r>
              <a:rPr lang="en-US" dirty="0" err="1" smtClean="0"/>
              <a:t>bazat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ratiunea</a:t>
            </a:r>
            <a:r>
              <a:rPr lang="en-US" dirty="0" smtClean="0"/>
              <a:t> </a:t>
            </a:r>
            <a:r>
              <a:rPr lang="en-US" dirty="0" err="1" smtClean="0"/>
              <a:t>clinica</a:t>
            </a:r>
            <a:r>
              <a:rPr lang="en-US" dirty="0" smtClean="0"/>
              <a:t>, se </a:t>
            </a:r>
            <a:r>
              <a:rPr lang="en-US" dirty="0" err="1" smtClean="0"/>
              <a:t>poate</a:t>
            </a:r>
            <a:r>
              <a:rPr lang="en-US" dirty="0" smtClean="0"/>
              <a:t> decide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spitalizarea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managementul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domiciliu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izolati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domiciliu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monitorizarea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temperaturii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saturatiei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periferice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oxigenului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comunicarea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zilnica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centrul</a:t>
            </a:r>
            <a:r>
              <a:rPr lang="en-US" baseline="0" dirty="0" smtClean="0"/>
              <a:t> de transplant.</a:t>
            </a:r>
          </a:p>
          <a:p>
            <a:r>
              <a:rPr lang="en-US" baseline="0" dirty="0" smtClean="0"/>
              <a:t>NOTE: </a:t>
            </a:r>
            <a:r>
              <a:rPr lang="en-US" baseline="0" dirty="0" err="1" smtClean="0"/>
              <a:t>Daca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evolutia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favorabila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desi</a:t>
            </a:r>
            <a:r>
              <a:rPr lang="en-US" baseline="0" dirty="0" smtClean="0"/>
              <a:t> nu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date </a:t>
            </a:r>
            <a:r>
              <a:rPr lang="en-US" baseline="0" dirty="0" err="1" smtClean="0"/>
              <a:t>suficiente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despre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timingul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metodele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reintroducere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terapiei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imunosupresoare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abordarea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autorilor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se reintroduce </a:t>
            </a:r>
            <a:r>
              <a:rPr lang="en-US" baseline="0" dirty="0" err="1" smtClean="0"/>
              <a:t>inhibitorul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calcineurina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jumatate</a:t>
            </a:r>
            <a:r>
              <a:rPr lang="en-US" baseline="0" dirty="0" smtClean="0"/>
              <a:t> din </a:t>
            </a:r>
            <a:r>
              <a:rPr lang="en-US" baseline="0" dirty="0" err="1" smtClean="0"/>
              <a:t>doza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anterioara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dupa</a:t>
            </a:r>
            <a:r>
              <a:rPr lang="en-US" baseline="0" dirty="0" smtClean="0"/>
              <a:t> 15 </a:t>
            </a:r>
            <a:r>
              <a:rPr lang="en-US" baseline="0" dirty="0" err="1" smtClean="0"/>
              <a:t>zile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disparitia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simpt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negativarea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exudatului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atingerea</a:t>
            </a:r>
            <a:r>
              <a:rPr lang="en-US" baseline="0" dirty="0" smtClean="0"/>
              <a:t> gradual a….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functie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caz</a:t>
            </a:r>
            <a:r>
              <a:rPr lang="en-US" baseline="0" dirty="0" smtClean="0"/>
              <a:t>, se </a:t>
            </a:r>
            <a:r>
              <a:rPr lang="en-US" baseline="0" dirty="0" err="1" smtClean="0"/>
              <a:t>poate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discutie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reinitierea</a:t>
            </a:r>
            <a:r>
              <a:rPr lang="en-US" baseline="0" dirty="0" smtClean="0"/>
              <a:t> MMF, </a:t>
            </a:r>
            <a:r>
              <a:rPr lang="en-US" baseline="0" dirty="0" err="1" smtClean="0"/>
              <a:t>aza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inhib</a:t>
            </a:r>
            <a:r>
              <a:rPr lang="en-US" baseline="0" dirty="0" smtClean="0"/>
              <a:t> de m 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1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favorabila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reintroducere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imunosupresoare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reintroduca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calcineurina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jumatate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disparitia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exudatului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negative (1- 15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1- 30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atingerea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gradual a….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discutie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reinitierea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MMF,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 tor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Remdesivirul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teoretic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deteriorare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f severe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pneumonie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ARDS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respiratorie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decompensare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hemodinamica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mecanica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0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Trebuie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considerare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imun</a:t>
            </a:r>
            <a:r>
              <a:rPr lang="en-US" baseline="0" dirty="0" smtClean="0"/>
              <a:t> compromise al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ales a </a:t>
            </a:r>
            <a:r>
              <a:rPr lang="en-US" baseline="0" dirty="0" err="1" smtClean="0"/>
              <a:t>celor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transplantati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Virusul</a:t>
            </a:r>
            <a:r>
              <a:rPr lang="en-US" baseline="0" dirty="0" smtClean="0"/>
              <a:t> SARS Cov-2 pare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aiba</a:t>
            </a:r>
            <a:r>
              <a:rPr lang="en-US" baseline="0" dirty="0" smtClean="0"/>
              <a:t> un impact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scazut</a:t>
            </a:r>
            <a:r>
              <a:rPr lang="en-US" baseline="0" dirty="0" smtClean="0"/>
              <a:t> in organismal </a:t>
            </a:r>
            <a:r>
              <a:rPr lang="en-US" baseline="0" dirty="0" err="1" smtClean="0"/>
              <a:t>pac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insa</a:t>
            </a:r>
            <a:r>
              <a:rPr lang="en-US" baseline="0" dirty="0" smtClean="0"/>
              <a:t> nu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transplantati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Pacientii</a:t>
            </a:r>
            <a:r>
              <a:rPr lang="en-US" baseline="0" dirty="0" smtClean="0"/>
              <a:t> HD </a:t>
            </a:r>
            <a:r>
              <a:rPr lang="en-US" baseline="0" dirty="0" err="1" smtClean="0"/>
              <a:t>prezinta</a:t>
            </a:r>
            <a:r>
              <a:rPr lang="en-US" baseline="0" dirty="0" smtClean="0"/>
              <a:t> forma </a:t>
            </a:r>
            <a:r>
              <a:rPr lang="en-US" baseline="0" dirty="0" err="1" smtClean="0"/>
              <a:t>usoare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boala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evolutia</a:t>
            </a:r>
            <a:r>
              <a:rPr lang="en-US" baseline="0" dirty="0" smtClean="0"/>
              <a:t> pare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nu fie </a:t>
            </a:r>
            <a:r>
              <a:rPr lang="en-US" baseline="0" dirty="0" err="1" smtClean="0"/>
              <a:t>spre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pneumonie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ARDS </a:t>
            </a:r>
            <a:r>
              <a:rPr lang="en-US" baseline="0" dirty="0" err="1" smtClean="0"/>
              <a:t>iar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principalul</a:t>
            </a:r>
            <a:r>
              <a:rPr lang="en-US" baseline="0" dirty="0" smtClean="0"/>
              <a:t> mechanism </a:t>
            </a:r>
            <a:r>
              <a:rPr lang="en-US" baseline="0" dirty="0" err="1" smtClean="0"/>
              <a:t>sta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sistemul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imunitar</a:t>
            </a:r>
            <a:r>
              <a:rPr lang="en-US" baseline="0" dirty="0" smtClean="0"/>
              <a:t> compromise al </a:t>
            </a:r>
            <a:r>
              <a:rPr lang="en-US" baseline="0" dirty="0" err="1" smtClean="0"/>
              <a:t>pacientilor</a:t>
            </a:r>
            <a:r>
              <a:rPr lang="en-US" baseline="0" dirty="0" smtClean="0"/>
              <a:t> care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incapabil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determine o </a:t>
            </a:r>
            <a:r>
              <a:rPr lang="en-US" baseline="0" dirty="0" err="1" smtClean="0"/>
              <a:t>furtuna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citokinica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Trebuie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avute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vedere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evenimentele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cardiovasculare</a:t>
            </a:r>
            <a:r>
              <a:rPr lang="en-US" baseline="0" dirty="0" smtClean="0"/>
              <a:t> care pot </a:t>
            </a:r>
            <a:r>
              <a:rPr lang="en-US" baseline="0" dirty="0" err="1" smtClean="0"/>
              <a:t>avea</a:t>
            </a:r>
            <a:r>
              <a:rPr lang="en-US" baseline="0" dirty="0" smtClean="0"/>
              <a:t> impact collateral </a:t>
            </a:r>
            <a:r>
              <a:rPr lang="en-US" baseline="0" dirty="0" err="1" smtClean="0"/>
              <a:t>infectiei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covid</a:t>
            </a:r>
            <a:r>
              <a:rPr lang="en-US" baseline="0" dirty="0" smtClean="0"/>
              <a:t> 19 la </a:t>
            </a:r>
            <a:r>
              <a:rPr lang="en-US" baseline="0" dirty="0" err="1" smtClean="0"/>
              <a:t>pac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asemenea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trebuie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evitata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sarirea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sedintelor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hemodializa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Elaborarea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strategii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logistice</a:t>
            </a:r>
            <a:r>
              <a:rPr lang="en-US" baseline="0" dirty="0" smtClean="0"/>
              <a:t> bine </a:t>
            </a:r>
            <a:r>
              <a:rPr lang="en-US" baseline="0" dirty="0" err="1" smtClean="0"/>
              <a:t>puse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punct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Terapia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antivirala</a:t>
            </a:r>
            <a:r>
              <a:rPr lang="en-US" baseline="0" dirty="0" smtClean="0"/>
              <a:t> conform </a:t>
            </a:r>
            <a:r>
              <a:rPr lang="en-US" baseline="0" dirty="0" err="1" smtClean="0"/>
              <a:t>protocolului</a:t>
            </a:r>
            <a:r>
              <a:rPr lang="en-US" baseline="0" dirty="0" smtClean="0"/>
              <a:t>; nu </a:t>
            </a:r>
            <a:r>
              <a:rPr lang="en-US" baseline="0" dirty="0" err="1" smtClean="0"/>
              <a:t>necesita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ajustarea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dozelor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care 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hemodializa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utilozarea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filtrelor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imunoabsorbtie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putea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ajuta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eliminarea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mediatorilor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inflamatiei</a:t>
            </a:r>
            <a:r>
              <a:rPr lang="en-US" baseline="0" dirty="0" smtClean="0"/>
              <a:t> din system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Iar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ceea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transplantati</a:t>
            </a:r>
            <a:r>
              <a:rPr lang="en-US" baseline="0" dirty="0" smtClean="0"/>
              <a:t>, s-a </a:t>
            </a:r>
            <a:r>
              <a:rPr lang="en-US" baseline="0" dirty="0" err="1" smtClean="0"/>
              <a:t>observat</a:t>
            </a:r>
            <a:r>
              <a:rPr lang="en-US" baseline="0" dirty="0" smtClean="0"/>
              <a:t> un outcome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favorabil</a:t>
            </a:r>
            <a:r>
              <a:rPr lang="en-US" baseline="0" dirty="0" smtClean="0"/>
              <a:t> comparative cu </a:t>
            </a:r>
            <a:r>
              <a:rPr lang="en-US" baseline="0" dirty="0" err="1" smtClean="0"/>
              <a:t>grupurile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manageriate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sectiile</a:t>
            </a:r>
            <a:r>
              <a:rPr lang="en-US" baseline="0" dirty="0" smtClean="0"/>
              <a:t> COVID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8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despre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hemodializati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COVID 19?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Majoritatea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informatiilor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cum COVID 19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afecteaza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dializati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forma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preliminare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au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trecut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“peer-review”,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ceea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asteptat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fiind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boala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s-a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atins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peak-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majoritatea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partilor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lume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fiind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procesate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Astfel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date 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ceea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priveste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bolii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pacintii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hemodializati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cursul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clinic al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bolii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dializati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date 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ceea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priveste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raspandirea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bolii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aceasta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asemenea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criteriilor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diagnostic-&gt; la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momentul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actual dg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punandu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simptomelor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respiratorii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superioare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inferioare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modificarile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radiologice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confirmarea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ARN viral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PCR.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studiile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aratat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la un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considerabil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suspiciune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clincia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inalta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care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exudatul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faringian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sputei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iesit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pozitiv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F2B8-695E-4A98-A29C-084BBACACF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9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Impactul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epidemiei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covid</a:t>
            </a:r>
            <a:r>
              <a:rPr lang="en-US" baseline="0" dirty="0" smtClean="0"/>
              <a:t> 19 in </a:t>
            </a:r>
            <a:r>
              <a:rPr lang="en-US" baseline="0" dirty="0" err="1" smtClean="0"/>
              <a:t>randul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centrelor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hemodializa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fost</a:t>
            </a:r>
            <a:r>
              <a:rPr lang="en-US" baseline="0" dirty="0" smtClean="0"/>
              <a:t> descries </a:t>
            </a:r>
            <a:r>
              <a:rPr lang="en-US" baseline="0" dirty="0" err="1" smtClean="0"/>
              <a:t>intr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raport</a:t>
            </a:r>
            <a:r>
              <a:rPr lang="en-US" baseline="0" dirty="0" smtClean="0"/>
              <a:t> care a recapitulate </a:t>
            </a:r>
            <a:r>
              <a:rPr lang="en-US" baseline="0" dirty="0" err="1" smtClean="0"/>
              <a:t>intregul</a:t>
            </a:r>
            <a:r>
              <a:rPr lang="en-US" baseline="0" dirty="0" smtClean="0"/>
              <a:t> curs a </a:t>
            </a:r>
            <a:r>
              <a:rPr lang="en-US" baseline="0" dirty="0" err="1" smtClean="0"/>
              <a:t>epidemiei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izbucnite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</a:t>
            </a:r>
            <a:r>
              <a:rPr lang="en-US" baseline="0" dirty="0" smtClean="0"/>
              <a:t>-un </a:t>
            </a:r>
            <a:r>
              <a:rPr lang="en-US" baseline="0" dirty="0" err="1" smtClean="0"/>
              <a:t>centru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dializa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renmin</a:t>
            </a:r>
            <a:r>
              <a:rPr lang="en-US" baseline="0" dirty="0" smtClean="0"/>
              <a:t>. 37 de </a:t>
            </a:r>
            <a:r>
              <a:rPr lang="en-US" baseline="0" dirty="0" err="1" smtClean="0"/>
              <a:t>cazuri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intre</a:t>
            </a:r>
            <a:r>
              <a:rPr lang="en-US" baseline="0" dirty="0" smtClean="0"/>
              <a:t> 230 de </a:t>
            </a:r>
            <a:r>
              <a:rPr lang="en-US" baseline="0" dirty="0" err="1" smtClean="0"/>
              <a:t>pac</a:t>
            </a:r>
            <a:r>
              <a:rPr lang="en-US" baseline="0" dirty="0" smtClean="0"/>
              <a:t> (16, 09%)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cazuri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dintre</a:t>
            </a:r>
            <a:r>
              <a:rPr lang="en-US" baseline="0" dirty="0" smtClean="0"/>
              <a:t> 33 personal au </a:t>
            </a:r>
            <a:r>
              <a:rPr lang="en-US" baseline="0" dirty="0" err="1" smtClean="0"/>
              <a:t>fost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diagnosticati</a:t>
            </a:r>
            <a:r>
              <a:rPr lang="en-US" baseline="0" dirty="0" smtClean="0"/>
              <a:t> cu COVID 19;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Astfel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fost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studiate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epidemiologia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prezentarea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clinica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profilul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imun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pac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dializati</a:t>
            </a:r>
            <a:r>
              <a:rPr lang="en-US" baseline="0" dirty="0" smtClean="0"/>
              <a:t> care au </a:t>
            </a:r>
            <a:r>
              <a:rPr lang="en-US" baseline="0" dirty="0" err="1" smtClean="0"/>
              <a:t>contactat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covid</a:t>
            </a:r>
            <a:r>
              <a:rPr lang="en-US" baseline="0" dirty="0" smtClean="0"/>
              <a:t> 19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7D71F-FF1B-477A-ACFF-A9D8B15317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230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37 (16,09)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cazuri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decedat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31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distribuiti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efectueze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sedintele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spital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parcurusl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survenite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la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cardiovasculare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cardiaca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hiperkaliemie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cerebrovasculara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determinate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complicatii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 COVID 12.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7D71F-FF1B-477A-ACFF-A9D8B15317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0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rezultatelor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MERS,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simptomele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dializati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aratand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(11%)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 (8%)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oboseala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simptome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toracica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dispnee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asemenea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explorarile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tomografice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41 %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unilaterala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59%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bilaterala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62%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 characteristic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pneumoniei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COVID 19.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7D71F-FF1B-477A-ACFF-A9D8B15317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2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lumina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rezultatelor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speculatiile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s-a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intamplat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deosebit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s-au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markerii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imunitatii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celulare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umorale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nivelurile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cellule 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killet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hemodializati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foarte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scazute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comparativ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dializati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7D71F-FF1B-477A-ACFF-A9D8B15317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s-a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nivelurile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cytokine IL-4, IL-6, TNF-a,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nedializati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semnificativ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crescute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dializati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sugereaza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dializati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compromise,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o parte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incapabil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determine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raspuns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efficient,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parte s-a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dovedit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intrucat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raspunsul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ineficient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neputand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citokinina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ARDS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disfunctie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organ).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lumina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descoperirilor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sugereaza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corticoterapia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 administrate cu maxima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prudenta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intrucat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imunitar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supresat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7D71F-FF1B-477A-ACFF-A9D8B15317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Masurile</a:t>
            </a:r>
            <a:r>
              <a:rPr lang="en-US" dirty="0" smtClean="0"/>
              <a:t> </a:t>
            </a:r>
            <a:r>
              <a:rPr lang="en-US" dirty="0" err="1" smtClean="0"/>
              <a:t>cheie</a:t>
            </a:r>
            <a:r>
              <a:rPr lang="en-US" dirty="0" smtClean="0"/>
              <a:t> </a:t>
            </a:r>
            <a:r>
              <a:rPr lang="en-US" dirty="0" err="1" smtClean="0"/>
              <a:t>luate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limitarea</a:t>
            </a:r>
            <a:r>
              <a:rPr lang="en-US" dirty="0" smtClean="0"/>
              <a:t> </a:t>
            </a:r>
            <a:r>
              <a:rPr lang="en-US" dirty="0" err="1" smtClean="0"/>
              <a:t>raspandirii</a:t>
            </a:r>
            <a:r>
              <a:rPr lang="en-US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marirea</a:t>
            </a:r>
            <a:r>
              <a:rPr lang="en-US" dirty="0" smtClean="0"/>
              <a:t> </a:t>
            </a:r>
            <a:r>
              <a:rPr lang="en-US" dirty="0" err="1" smtClean="0"/>
              <a:t>nivelului</a:t>
            </a:r>
            <a:r>
              <a:rPr lang="en-US" dirty="0" smtClean="0"/>
              <a:t> de protective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inceperea</a:t>
            </a:r>
            <a:r>
              <a:rPr lang="en-US" dirty="0" smtClean="0"/>
              <a:t> </a:t>
            </a:r>
            <a:r>
              <a:rPr lang="en-US" dirty="0" err="1" smtClean="0"/>
              <a:t>screeningului</a:t>
            </a:r>
            <a:r>
              <a:rPr lang="en-US" dirty="0" smtClean="0"/>
              <a:t> universal, </a:t>
            </a:r>
            <a:r>
              <a:rPr lang="en-US" dirty="0" err="1" smtClean="0"/>
              <a:t>isolarea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redistribuirea</a:t>
            </a:r>
            <a:r>
              <a:rPr lang="en-US" dirty="0" smtClean="0"/>
              <a:t> </a:t>
            </a:r>
            <a:r>
              <a:rPr lang="en-US" dirty="0" err="1" smtClean="0"/>
              <a:t>cazurilor</a:t>
            </a:r>
            <a:r>
              <a:rPr lang="en-US" dirty="0" smtClean="0"/>
              <a:t> </a:t>
            </a:r>
            <a:r>
              <a:rPr lang="en-US" dirty="0" err="1" smtClean="0"/>
              <a:t>infectare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7D71F-FF1B-477A-ACFF-A9D8B15317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709D-0568-4ED6-B276-F8D37C2B90A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7042-25E8-48A3-AF0F-4CE8F698FF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937" y="1289897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IN PATIENTS WITH CKD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333333"/>
                </a:solidFill>
                <a:latin typeface="PT Sans"/>
              </a:rPr>
              <a:t>Recommendations for the prevention, mitigation and containment of the emerging SARS-CoV-2 (COVID-19) pandemic in </a:t>
            </a:r>
            <a:r>
              <a:rPr lang="en-US" b="1" dirty="0" err="1">
                <a:solidFill>
                  <a:srgbClr val="333333"/>
                </a:solidFill>
                <a:latin typeface="PT Sans"/>
              </a:rPr>
              <a:t>haemodialysis</a:t>
            </a:r>
            <a:r>
              <a:rPr lang="en-US" b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en-US" b="1" dirty="0" err="1" smtClean="0">
                <a:solidFill>
                  <a:srgbClr val="333333"/>
                </a:solidFill>
                <a:latin typeface="PT Sans"/>
              </a:rPr>
              <a:t>centres</a:t>
            </a:r>
            <a:r>
              <a:rPr lang="en-US" b="1" dirty="0" smtClean="0">
                <a:solidFill>
                  <a:srgbClr val="333333"/>
                </a:solidFill>
                <a:latin typeface="PT Sans"/>
              </a:rPr>
              <a:t>:</a:t>
            </a:r>
          </a:p>
          <a:p>
            <a:r>
              <a:rPr lang="en-US" dirty="0" smtClean="0">
                <a:solidFill>
                  <a:srgbClr val="333333"/>
                </a:solidFill>
                <a:latin typeface="+mj-lt"/>
              </a:rPr>
              <a:t>Document </a:t>
            </a:r>
            <a:r>
              <a:rPr lang="en-US" dirty="0" err="1" smtClean="0">
                <a:solidFill>
                  <a:srgbClr val="333333"/>
                </a:solidFill>
                <a:latin typeface="+mj-lt"/>
              </a:rPr>
              <a:t>recomandat</a:t>
            </a:r>
            <a:r>
              <a:rPr lang="en-US" dirty="0" smtClean="0">
                <a:solidFill>
                  <a:srgbClr val="333333"/>
                </a:solidFill>
                <a:latin typeface="+mj-lt"/>
              </a:rPr>
              <a:t> de </a:t>
            </a:r>
            <a:r>
              <a:rPr lang="en-US" dirty="0" err="1">
                <a:latin typeface="+mj-lt"/>
              </a:rPr>
              <a:t>Societatea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Română</a:t>
            </a:r>
            <a:r>
              <a:rPr lang="en-US" dirty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Nefrologie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+mj-lt"/>
              </a:rPr>
              <a:t>25 </a:t>
            </a:r>
            <a:r>
              <a:rPr lang="en-US" dirty="0" err="1" smtClean="0">
                <a:solidFill>
                  <a:srgbClr val="333333"/>
                </a:solidFill>
                <a:latin typeface="+mj-lt"/>
              </a:rPr>
              <a:t>Martie</a:t>
            </a:r>
            <a:r>
              <a:rPr lang="en-US" smtClean="0">
                <a:solidFill>
                  <a:srgbClr val="333333"/>
                </a:solidFill>
                <a:latin typeface="+mj-lt"/>
              </a:rPr>
              <a:t> 2020</a:t>
            </a:r>
          </a:p>
          <a:p>
            <a:endParaRPr lang="en-US" dirty="0" smtClean="0">
              <a:solidFill>
                <a:srgbClr val="333333"/>
              </a:solidFill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/>
          <p:nvPr/>
        </p:nvSpPr>
        <p:spPr>
          <a:xfrm>
            <a:off x="991453" y="210695"/>
            <a:ext cx="10515600" cy="70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What is the epidemic impact of infection in a HD center: report from one HD center in Wuhan, China</a:t>
            </a:r>
            <a:endParaRPr lang="en-US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1453" y="2085777"/>
            <a:ext cx="103623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key measures in response to epidemic: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upgrading level of prevention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starting universal screening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isolation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distributing the infected cases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EPIDEMIC CONTROL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864608" y="4001294"/>
            <a:ext cx="791570" cy="968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Management of patients on dialysis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8666"/>
          <a:stretch>
            <a:fillRect/>
          </a:stretch>
        </p:blipFill>
        <p:spPr>
          <a:xfrm>
            <a:off x="838200" y="2199688"/>
            <a:ext cx="8547278" cy="45357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8207" r="3142" b="18759"/>
          <a:stretch>
            <a:fillRect/>
          </a:stretch>
        </p:blipFill>
        <p:spPr>
          <a:xfrm>
            <a:off x="838200" y="1266573"/>
            <a:ext cx="3657600" cy="8482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34" y="1364747"/>
            <a:ext cx="2191056" cy="126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Management of patients on dialysis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8207" r="3142" b="18759"/>
          <a:stretch>
            <a:fillRect/>
          </a:stretch>
        </p:blipFill>
        <p:spPr>
          <a:xfrm>
            <a:off x="838200" y="1266573"/>
            <a:ext cx="3657600" cy="8482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34" y="1364747"/>
            <a:ext cx="2191056" cy="1267002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38200" y="2229485"/>
            <a:ext cx="98107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o-RO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ro-RO" altLang="en-US">
                <a:latin typeface="Tahoma" panose="020B0604030504040204" pitchFamily="34" charset="0"/>
                <a:cs typeface="Tahoma" panose="020B0604030504040204" pitchFamily="34" charset="0"/>
              </a:rPr>
              <a:t>arly recognition and isolation of individuals with respiratory infection</a:t>
            </a:r>
            <a:r>
              <a:rPr lang="en-US" altLang="ro-RO">
                <a:latin typeface="Tahoma" panose="020B0604030504040204" pitchFamily="34" charset="0"/>
                <a:cs typeface="Tahoma" panose="020B0604030504040204" pitchFamily="34" charset="0"/>
              </a:rPr>
              <a:t>/ upper respiratory infection symptoms or fever:</a:t>
            </a:r>
            <a:endParaRPr lang="ro-RO" altLang="en-US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o-RO" altLang="en-US">
                <a:latin typeface="Tahoma" panose="020B0604030504040204" pitchFamily="34" charset="0"/>
                <a:cs typeface="Tahoma" panose="020B0604030504040204" pitchFamily="34" charset="0"/>
              </a:rPr>
              <a:t>(i) identifying </a:t>
            </a:r>
            <a:r>
              <a:rPr lang="en-US" altLang="ro-RO">
                <a:latin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ro-RO" altLang="en-US">
                <a:latin typeface="Tahoma" panose="020B0604030504040204" pitchFamily="34" charset="0"/>
                <a:cs typeface="Tahoma" panose="020B0604030504040204" pitchFamily="34" charset="0"/>
              </a:rPr>
              <a:t>patients with sign and symptoms BEFORE enter the waiting room or tratment area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(ii) patients MUST inform the staff about the symptoms of respiratory tract BEFORE the arrival in dialysis facility;</a:t>
            </a:r>
          </a:p>
          <a:p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(iii) separating the patients to an appropiate treatment area as soon as possible;</a:t>
            </a:r>
          </a:p>
          <a:p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(iv) all patients with upper tract respiratory symptoms should be dialysed in a separating isolation room, in which a negative pressure atmosphere can be established, with door closed;</a:t>
            </a:r>
          </a:p>
          <a:p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(v) waiting in a separate isolation room;</a:t>
            </a:r>
          </a:p>
          <a:p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(vi) to receive dialysis in the last shift of the day until infection is excluded;</a:t>
            </a:r>
          </a:p>
          <a:p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(vii) patients should wear a proper (surgical or N95) mask filtering 95% of the particulate matter of exhaled air;</a:t>
            </a:r>
          </a:p>
          <a:p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all patients who have fever, cough, upper airway involvment or conjunctivitis should be screened for novel COVID 19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Management of patients on dialysis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l="1640" r="56296" b="85291"/>
          <a:stretch>
            <a:fillRect/>
          </a:stretch>
        </p:blipFill>
        <p:spPr>
          <a:xfrm>
            <a:off x="838200" y="1559560"/>
            <a:ext cx="4348480" cy="6400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38200" y="2766060"/>
            <a:ext cx="94176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ahoma" panose="020B0604030504040204" pitchFamily="34" charset="0"/>
                <a:cs typeface="Tahoma" panose="020B0604030504040204" pitchFamily="34" charset="0"/>
              </a:rPr>
              <a:t>CDC recommends that </a:t>
            </a: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patients with respiratory symptoms</a:t>
            </a:r>
            <a:r>
              <a:rPr lang="en-US" sz="2000">
                <a:latin typeface="Tahoma" panose="020B0604030504040204" pitchFamily="34" charset="0"/>
                <a:cs typeface="Tahoma" panose="020B0604030504040204" pitchFamily="34" charset="0"/>
              </a:rPr>
              <a:t> should be directed to report to hospitals rather that being dialysed in isolation in dialysis facilities </a:t>
            </a:r>
            <a:r>
              <a:rPr lang="en-US" sz="2000" u="sng">
                <a:latin typeface="Tahoma" panose="020B0604030504040204" pitchFamily="34" charset="0"/>
                <a:cs typeface="Tahoma" panose="020B0604030504040204" pitchFamily="34" charset="0"/>
              </a:rPr>
              <a:t>UNLESS </a:t>
            </a:r>
            <a:r>
              <a:rPr lang="en-US" sz="2000">
                <a:latin typeface="Tahoma" panose="020B0604030504040204" pitchFamily="34" charset="0"/>
                <a:cs typeface="Tahoma" panose="020B0604030504040204" pitchFamily="34" charset="0"/>
              </a:rPr>
              <a:t>the facility can fully comply with CDC's guidance.</a:t>
            </a:r>
          </a:p>
          <a:p>
            <a:endParaRPr 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>
                <a:latin typeface="Tahoma" panose="020B0604030504040204" pitchFamily="34" charset="0"/>
                <a:cs typeface="Tahoma" panose="020B0604030504040204" pitchFamily="34" charset="0"/>
              </a:rPr>
              <a:t>(i) when the inpatient hemodialysis units reach capacity, patients with symptoms will have to be dialysed at outpatient hemodialysis facilities;</a:t>
            </a:r>
          </a:p>
          <a:p>
            <a:endParaRPr 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>
                <a:latin typeface="Tahoma" panose="020B0604030504040204" pitchFamily="34" charset="0"/>
                <a:cs typeface="Tahoma" panose="020B0604030504040204" pitchFamily="34" charset="0"/>
              </a:rPr>
              <a:t>(ii) they should wear a facemask as soon as they arrive at the facility and during their stay.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Management of patients on dialysis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8924"/>
            <a:ext cx="7514492" cy="45708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63" y="1323177"/>
            <a:ext cx="3010320" cy="1019317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49" y="1323177"/>
            <a:ext cx="5323694" cy="1023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Management of patients on dialysis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6961" y="1825625"/>
            <a:ext cx="10338078" cy="4351338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27100" y="6410325"/>
            <a:ext cx="100939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u="sng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https://www.cdc.gov/coronavirus/2019-ncov/healthcare-facilities/dialysis.html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Management of patients on dialysis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181686"/>
            <a:ext cx="8449854" cy="1876687"/>
          </a:xfrm>
        </p:spPr>
      </p:pic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445592"/>
            <a:ext cx="1021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experience in Brescia support the observations of Chinese that the disease has a less severe course in dialysis patients, compare not only with the transplant patients, but also to non-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nephropathic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patients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observational informations =&gt; lack of data;</a:t>
            </a:r>
          </a:p>
          <a:p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Brescia is the second largest area affected in Bergamo and a nephrology working group adapted the Guidelines on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Therapeutic and Support Management of patients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ith COVID-19 Coronavirus Infection. Edition 2.0 12 March 2020 for the dialysis and kidney-transplanted patients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le 1"/>
          <p:cNvSpPr txBox="1"/>
          <p:nvPr/>
        </p:nvSpPr>
        <p:spPr>
          <a:xfrm>
            <a:off x="838200" y="149957"/>
            <a:ext cx="1107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Management of patients on dialysis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21354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 logistic planning: reconcile infection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rotocols (e.g. isolation) with needs that are intrinsic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 specialty (e.g. the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eed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atients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haemodialysis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r="7429" b="13789"/>
          <a:stretch>
            <a:fillRect/>
          </a:stretch>
        </p:blipFill>
        <p:spPr>
          <a:xfrm>
            <a:off x="838199" y="2849391"/>
            <a:ext cx="7053431" cy="1471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6742" r="2685" b="6883"/>
          <a:stretch>
            <a:fillRect/>
          </a:stretch>
        </p:blipFill>
        <p:spPr>
          <a:xfrm>
            <a:off x="838198" y="5146472"/>
            <a:ext cx="7053431" cy="150021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3260820" y="4514026"/>
            <a:ext cx="394447" cy="60758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7932" r="7897" b="13942"/>
          <a:stretch>
            <a:fillRect/>
          </a:stretch>
        </p:blipFill>
        <p:spPr>
          <a:xfrm>
            <a:off x="838198" y="3989220"/>
            <a:ext cx="9097476" cy="172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0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Management of patients on dialysis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1" y="1293091"/>
            <a:ext cx="9283700" cy="537258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23" y="2314066"/>
            <a:ext cx="2388046" cy="399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0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Management of patients on dialysis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8509"/>
            <a:ext cx="9839214" cy="5344391"/>
          </a:xfrm>
        </p:spPr>
      </p:pic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043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Summary:</a:t>
            </a:r>
            <a:endParaRPr lang="en-US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is the particularity of the HD patients in COVID 19 disease?</a:t>
            </a:r>
          </a:p>
          <a:p>
            <a:pPr marL="514350" indent="-514350">
              <a:buAutoNum type="arabicPeriod"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epidemic impact of infection in a HD center: report from one HD center in Wuhan, China</a:t>
            </a:r>
          </a:p>
          <a:p>
            <a:pPr marL="0" indent="0">
              <a:buNone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Management of patients on dialysis during COVID 19 infection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 startAt="3"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Management of patients on transplant during COVID 19 infection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0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Management of patients on dialysis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46910"/>
            <a:ext cx="8913091" cy="561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le 1"/>
          <p:cNvSpPr txBox="1"/>
          <p:nvPr/>
        </p:nvSpPr>
        <p:spPr>
          <a:xfrm>
            <a:off x="838200" y="149957"/>
            <a:ext cx="1107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Management of patients on transplant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588" y="2213416"/>
            <a:ext cx="10753891" cy="1881836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Logistics considerations: better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 in transplanted patients 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directly managed in 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nephrology ward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to the group managed in other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COVID areas;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7932" r="7897" b="13942"/>
          <a:stretch>
            <a:fillRect/>
          </a:stretch>
        </p:blipFill>
        <p:spPr>
          <a:xfrm>
            <a:off x="838200" y="4095252"/>
            <a:ext cx="9596718" cy="182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61925"/>
            <a:ext cx="11074400" cy="132556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Management of patients on transplant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246909"/>
            <a:ext cx="9860973" cy="5375564"/>
          </a:xfrm>
        </p:spPr>
      </p:pic>
      <p:cxnSp>
        <p:nvCxnSpPr>
          <p:cNvPr id="6" name="Straight Connector 5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61925"/>
            <a:ext cx="11074400" cy="132556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Management of patients on transplant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487488"/>
            <a:ext cx="9107854" cy="49650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18342" r="-5333" b="35205"/>
          <a:stretch>
            <a:fillRect/>
          </a:stretch>
        </p:blipFill>
        <p:spPr>
          <a:xfrm>
            <a:off x="2997200" y="3406126"/>
            <a:ext cx="8661400" cy="129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4086"/>
            <a:ext cx="10374746" cy="5523914"/>
          </a:xfrm>
        </p:spPr>
      </p:pic>
      <p:cxnSp>
        <p:nvCxnSpPr>
          <p:cNvPr id="4" name="Straight Connector 3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le 1"/>
          <p:cNvSpPr txBox="1"/>
          <p:nvPr/>
        </p:nvSpPr>
        <p:spPr>
          <a:xfrm>
            <a:off x="838200" y="178093"/>
            <a:ext cx="1107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Management of patients on transplant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0" y="1779776"/>
            <a:ext cx="11259399" cy="4497932"/>
          </a:xfrm>
        </p:spPr>
      </p:pic>
      <p:cxnSp>
        <p:nvCxnSpPr>
          <p:cNvPr id="4" name="Straight Connector 3"/>
          <p:cNvCxnSpPr/>
          <p:nvPr/>
        </p:nvCxnSpPr>
        <p:spPr>
          <a:xfrm>
            <a:off x="0" y="1208982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le 1"/>
          <p:cNvSpPr txBox="1"/>
          <p:nvPr/>
        </p:nvSpPr>
        <p:spPr>
          <a:xfrm>
            <a:off x="838200" y="178093"/>
            <a:ext cx="1107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Management of patients on transplant during COVID 19 infection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Cross 5"/>
          <p:cNvSpPr/>
          <p:nvPr/>
        </p:nvSpPr>
        <p:spPr>
          <a:xfrm>
            <a:off x="635000" y="4419600"/>
            <a:ext cx="406400" cy="3937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499"/>
            <a:ext cx="11074400" cy="53334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kidney transplant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 have the immune function impaired;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they are infected, they become a potential source of mobile infection.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SARS CoV-2 virus seems to be less detrimental to HD patients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 Patients with COVID-19 are mostly clinical mild and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unlikely progress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severe pneumonia due to the impaired cellular immune function and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incapability of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mounting cytokines storm.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attention should be paid to prevent cardiovascular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events, which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be the collateral impacts of COVID-19 epidemic on HD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for this patients not to skip their dialysis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 logistic planning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ntiviral therapy (according to the protocol or your country); no need for adjusting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patients undergoing dialysis the use of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Theranova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 for the clearance of inflammation mediators.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outcome in transplanted patients directly managed in a nephrology ward compared to the group managed in other general COVID areas;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08982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/>
          <p:nvPr/>
        </p:nvSpPr>
        <p:spPr>
          <a:xfrm>
            <a:off x="838200" y="198941"/>
            <a:ext cx="1107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Conclusions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999" y="1514764"/>
            <a:ext cx="10515600" cy="4575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They have older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and have certain comorbid conditions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(as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cardiovascular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disease, hypertension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diabetes, and lung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They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compose a large scale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cluster; </a:t>
            </a:r>
          </a:p>
          <a:p>
            <a:pPr marL="0" indent="0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scattered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different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centers across the city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highly mobile. Patients should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regularly return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their residences and hospitals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usually receive concentrated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dialysis treatment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large space; 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immune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functions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impaired; 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they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infected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they become a potential source of mobile infection. 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4600" y="5485642"/>
            <a:ext cx="1094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 patients and HD centers need to be given priority in epidemic prevention and control</a:t>
            </a:r>
            <a:endParaRPr lang="en-US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1848" y="73813"/>
            <a:ext cx="967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particularity of the HD patients in COVID 19 disease?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36830"/>
            <a:ext cx="727099" cy="1451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1848" y="36867"/>
            <a:ext cx="967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48" y="1323177"/>
            <a:ext cx="7435273" cy="1429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1848" y="2903160"/>
            <a:ext cx="10723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not yet possible to accurately describe the incidence of COVID-19 in MHD patients</a:t>
            </a:r>
            <a:r>
              <a:rPr lang="en-GB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lang="en-GB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also not possible to provide detailed information regarding the clinical course of the disease in MHD </a:t>
            </a:r>
            <a:r>
              <a:rPr lang="en-GB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</a:t>
            </a:r>
          </a:p>
          <a:p>
            <a:endParaRPr lang="en-GB" sz="2000" b="1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</a:t>
            </a:r>
            <a:r>
              <a:rPr lang="en-GB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no reports of any widespread transmission among MHD </a:t>
            </a:r>
            <a:r>
              <a:rPr lang="en-GB" sz="20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the epidemiology of the disease is the standardization of its diagnostic criteria</a:t>
            </a:r>
            <a:endParaRPr lang="en-GB" sz="2000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63" y="1323177"/>
            <a:ext cx="3010320" cy="1019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810" y="2539702"/>
            <a:ext cx="10515600" cy="4351338"/>
          </a:xfrm>
        </p:spPr>
        <p:txBody>
          <a:bodyPr/>
          <a:lstStyle/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that reviewed the whole course of the epidemic emerged in the HD center of </a:t>
            </a: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Renmin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Hospital, Wuhan University from January 14, 2020, the day the first case was confirmed, to February 17, 2020.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cases among 230 HD patients（16.09%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4 cases among 33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12.12%）staff being diagnosed with COVID-19.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epidemiology, clinical presentation and immune profile of dialysis patients contracted COVID-19 were further studied.</a:t>
            </a: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9810" y="2117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What is the epidemic impact of infection in a HD center: report from one HD center in Wuhan, China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83" y="1354563"/>
            <a:ext cx="5836110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245"/>
            <a:ext cx="10515600" cy="70991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What is the epidemic impact of infection in a HD center: report from one HD center in Wuhan, China</a:t>
            </a:r>
            <a:endParaRPr lang="en-US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51" y="1447045"/>
            <a:ext cx="8411749" cy="5410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90" y="1546967"/>
            <a:ext cx="5836110" cy="11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245"/>
            <a:ext cx="10515600" cy="70991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What is the epidemic impact of infection in a HD center: report from one HD center in Wuhan, China</a:t>
            </a:r>
            <a:endParaRPr lang="en-US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86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536" t="26617" r="27058" b="10883"/>
          <a:stretch>
            <a:fillRect/>
          </a:stretch>
        </p:blipFill>
        <p:spPr>
          <a:xfrm>
            <a:off x="400826" y="1604963"/>
            <a:ext cx="7078717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6634" y="4310905"/>
            <a:ext cx="4435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 Patients with COVID-19 are mostly clinical mild and </a:t>
            </a:r>
            <a:r>
              <a:rPr lang="en-US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unlikely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progress 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severe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84" y="1462156"/>
            <a:ext cx="8468907" cy="5296639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07784" y="300486"/>
            <a:ext cx="10515600" cy="70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What is the epidemic impact of infection in a HD center: report from one HD center in Wuhan, China</a:t>
            </a:r>
            <a:endParaRPr lang="en-US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81686"/>
            <a:ext cx="12192000" cy="0"/>
          </a:xfrm>
          <a:prstGeom prst="line">
            <a:avLst/>
          </a:prstGeom>
          <a:ln w="57150" cmpd="sng">
            <a:tail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53" y="1458918"/>
            <a:ext cx="8461466" cy="5151947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991453" y="210695"/>
            <a:ext cx="10515600" cy="70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What is the epidemic impact of infection in a HD center: report from one HD center in Wuhan, China</a:t>
            </a:r>
            <a:endParaRPr lang="en-US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3197</Words>
  <Application>Microsoft Office PowerPoint</Application>
  <PresentationFormat>Widescreen</PresentationFormat>
  <Paragraphs>166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PT Sans</vt:lpstr>
      <vt:lpstr>Symbol</vt:lpstr>
      <vt:lpstr>Tahoma</vt:lpstr>
      <vt:lpstr>Wingdings</vt:lpstr>
      <vt:lpstr>Office Theme</vt:lpstr>
      <vt:lpstr>COVID-19 IN PATIENTS WITH CKD</vt:lpstr>
      <vt:lpstr>Summary:</vt:lpstr>
      <vt:lpstr>PowerPoint Presentation</vt:lpstr>
      <vt:lpstr>PowerPoint Presentation</vt:lpstr>
      <vt:lpstr>2. What is the epidemic impact of infection in a HD center: report from one HD center in Wuhan, China </vt:lpstr>
      <vt:lpstr>2. What is the epidemic impact of infection in a HD center: report from one HD center in Wuhan, China</vt:lpstr>
      <vt:lpstr>2. What is the epidemic impact of infection in a HD center: report from one HD center in Wuhan, China</vt:lpstr>
      <vt:lpstr>PowerPoint Presentation</vt:lpstr>
      <vt:lpstr>PowerPoint Presentation</vt:lpstr>
      <vt:lpstr>PowerPoint Presentation</vt:lpstr>
      <vt:lpstr>3. Management of patients on dialysis during COVID 19 infection </vt:lpstr>
      <vt:lpstr>3. Management of patients on dialysis during COVID 19 infection </vt:lpstr>
      <vt:lpstr>3. Management of patients on dialysis during COVID 19 infection </vt:lpstr>
      <vt:lpstr>3. Management of patients on dialysis during COVID 19 infection </vt:lpstr>
      <vt:lpstr>3. Management of patients on dialysis during COVID 19 infection </vt:lpstr>
      <vt:lpstr>3. Management of patients on dialysis during COVID 19 infection </vt:lpstr>
      <vt:lpstr>PowerPoint Presentation</vt:lpstr>
      <vt:lpstr>3. Management of patients on dialysis during COVID 19 infection </vt:lpstr>
      <vt:lpstr>3. Management of patients on dialysis during COVID 19 infection </vt:lpstr>
      <vt:lpstr>3. Management of patients on dialysis during COVID 19 infection </vt:lpstr>
      <vt:lpstr>PowerPoint Presentation</vt:lpstr>
      <vt:lpstr>4. Management of patients on transplant during COVID 19 infection </vt:lpstr>
      <vt:lpstr>4. Management of patients on transplant during COVID 19 infection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HOW ABOUT THE KIDNEY?</dc:title>
  <dc:creator>Teodor Iulia</dc:creator>
  <cp:lastModifiedBy>Ionut Nistor</cp:lastModifiedBy>
  <cp:revision>87</cp:revision>
  <dcterms:created xsi:type="dcterms:W3CDTF">2020-03-19T10:47:00Z</dcterms:created>
  <dcterms:modified xsi:type="dcterms:W3CDTF">2020-03-25T10:57:04Z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